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JTmhveFqkw80T7J9fqkvMofsc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390240-6D64-44C5-BD8A-258CC654D0C3}">
  <a:tblStyle styleId="{A6390240-6D64-44C5-BD8A-258CC654D0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4c68d8577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184c68d8577_2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4c68d8577_0_2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4c68d8577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84c68d8577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4c68d8577_0_2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4c68d8577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84c68d8577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4c68d8577_0_2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4c68d8577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84c68d8577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56a80745d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56a80745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856a80745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56a80745d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56a80745d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856a80745d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56a80745d_1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56a80745d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856a80745d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56a80745d_1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56a80745d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SSIM: Addition of the luminance, contrast and structure</a:t>
            </a:r>
            <a:endParaRPr/>
          </a:p>
        </p:txBody>
      </p:sp>
      <p:sp>
        <p:nvSpPr>
          <p:cNvPr id="253" name="Google Shape;253;g1856a80745d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56a80745d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856a80745d_2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4c68d857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08" name="Google Shape;108;g184c68d8577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4c68d857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5" name="Google Shape;115;g184c68d8577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4c68d8577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4c68d857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84c68d857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53de9de61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53de9de6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853de9de6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53de9de61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53de9de6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853de9de61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4c68d8577_0_2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4c68d8577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84c68d8577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4c68d8577_0_2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4c68d8577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84c68d8577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4c68d8577_0_2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4c68d8577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84c68d8577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4c68d8577_0_209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184c68d8577_0_20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84c68d8577_0_20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184c68d8577_0_20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4c68d8577_0_214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84c68d8577_0_214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184c68d8577_0_214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184c68d8577_0_2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84c68d8577_0_2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84c68d8577_0_2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4c68d8577_0_221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84c68d8577_0_221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184c68d8577_0_221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184c68d8577_0_2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84c68d8577_0_2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84c68d8577_0_2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84c68d8577_0_18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184c68d8577_0_18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184c68d8577_0_18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84c68d8577_0_18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84c68d8577_0_18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184c68d8577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4c68d8577_0_196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184c68d8577_0_196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184c68d8577_0_1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84c68d8577_0_1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184c68d8577_0_1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4c68d8577_0_202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184c68d8577_0_202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184c68d8577_0_20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84c68d8577_0_20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84c68d8577_0_20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184c68d8577_0_2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84c68d8577_0_1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184c68d8577_0_1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184c68d8577_0_1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84c68d8577_0_1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84c68d8577_0_1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4c68d8577_2_76"/>
          <p:cNvSpPr txBox="1"/>
          <p:nvPr>
            <p:ph type="ctrTitle"/>
          </p:nvPr>
        </p:nvSpPr>
        <p:spPr>
          <a:xfrm>
            <a:off x="1870350" y="4317400"/>
            <a:ext cx="70716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6: Telescope Autofocuser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Final Presentation</a:t>
            </a:r>
            <a:br>
              <a:rPr lang="en-US"/>
            </a:br>
            <a:r>
              <a:rPr lang="en-US" sz="2455"/>
              <a:t>Albin Myscich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Alonna Too-Chiobi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Camille Watson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Joseph Basdeo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t/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Sponsor: Dr. Kevin Nowka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TA: Max Lesser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sp>
        <p:nvSpPr>
          <p:cNvPr id="104" name="Google Shape;104;g184c68d8577_2_76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g184c68d8577_2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4c68d8577_0_24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Subsystem: Overview/Specifications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Camille Watson</a:t>
            </a:r>
            <a:endParaRPr/>
          </a:p>
        </p:txBody>
      </p:sp>
      <p:sp>
        <p:nvSpPr>
          <p:cNvPr id="193" name="Google Shape;193;g184c68d8577_0_248"/>
          <p:cNvSpPr txBox="1"/>
          <p:nvPr>
            <p:ph idx="1" type="body"/>
          </p:nvPr>
        </p:nvSpPr>
        <p:spPr>
          <a:xfrm>
            <a:off x="5215075" y="1944900"/>
            <a:ext cx="3635700" cy="24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Specifications: </a:t>
            </a:r>
            <a:endParaRPr sz="17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Provide power to the two loads (motor driver and Raspberry Pi B+)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Step down and regulate the 9V output so that 5V are flowing into Raspberry Pi B+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Provide 12V directly from battery to supply motor driver</a:t>
            </a:r>
            <a:endParaRPr sz="1600"/>
          </a:p>
        </p:txBody>
      </p:sp>
      <p:sp>
        <p:nvSpPr>
          <p:cNvPr id="194" name="Google Shape;194;g184c68d8577_0_248"/>
          <p:cNvSpPr txBox="1"/>
          <p:nvPr>
            <p:ph type="title"/>
          </p:nvPr>
        </p:nvSpPr>
        <p:spPr>
          <a:xfrm>
            <a:off x="457200" y="1868447"/>
            <a:ext cx="1691700" cy="56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Block Diagram</a:t>
            </a:r>
            <a:endParaRPr b="0" sz="1700" u="sng"/>
          </a:p>
        </p:txBody>
      </p:sp>
      <p:pic>
        <p:nvPicPr>
          <p:cNvPr id="195" name="Google Shape;195;g184c68d8577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2379213"/>
            <a:ext cx="5008230" cy="16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84c68d8577_0_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99" y="4319037"/>
            <a:ext cx="2100199" cy="20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84c68d8577_0_248"/>
          <p:cNvPicPr preferRelativeResize="0"/>
          <p:nvPr/>
        </p:nvPicPr>
        <p:blipFill rotWithShape="1">
          <a:blip r:embed="rId5">
            <a:alphaModFix/>
          </a:blip>
          <a:srcRect b="10872" l="19205" r="18133" t="61399"/>
          <a:stretch/>
        </p:blipFill>
        <p:spPr>
          <a:xfrm>
            <a:off x="4441275" y="4469638"/>
            <a:ext cx="2936099" cy="17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84c68d8577_0_248"/>
          <p:cNvSpPr txBox="1"/>
          <p:nvPr>
            <p:ph type="title"/>
          </p:nvPr>
        </p:nvSpPr>
        <p:spPr>
          <a:xfrm>
            <a:off x="1950000" y="6348825"/>
            <a:ext cx="1553400" cy="4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100"/>
              <a:t>9V/12V Li-Ion Battery</a:t>
            </a:r>
            <a:endParaRPr b="0" sz="1100"/>
          </a:p>
        </p:txBody>
      </p:sp>
      <p:sp>
        <p:nvSpPr>
          <p:cNvPr id="199" name="Google Shape;199;g184c68d8577_0_248"/>
          <p:cNvSpPr txBox="1"/>
          <p:nvPr>
            <p:ph type="title"/>
          </p:nvPr>
        </p:nvSpPr>
        <p:spPr>
          <a:xfrm>
            <a:off x="5132625" y="6272625"/>
            <a:ext cx="1553400" cy="4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100"/>
              <a:t>5V/2A Step-Down Buck Converter PCB</a:t>
            </a:r>
            <a:endParaRPr b="0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4c68d8577_0_25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Camille Watson</a:t>
            </a:r>
            <a:endParaRPr sz="1850"/>
          </a:p>
        </p:txBody>
      </p:sp>
      <p:sp>
        <p:nvSpPr>
          <p:cNvPr id="206" name="Google Shape;206;g184c68d8577_0_255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Challenges</a:t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Beginning integration without PCB in possession yet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Motor subsystem required more power than previously expected </a:t>
            </a:r>
            <a:endParaRPr sz="1700"/>
          </a:p>
        </p:txBody>
      </p:sp>
      <p:sp>
        <p:nvSpPr>
          <p:cNvPr id="207" name="Google Shape;207;g184c68d8577_0_255"/>
          <p:cNvSpPr txBox="1"/>
          <p:nvPr>
            <p:ph idx="1" type="body"/>
          </p:nvPr>
        </p:nvSpPr>
        <p:spPr>
          <a:xfrm>
            <a:off x="45720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Solutions </a:t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Utilized older breadboard version to begin integration testing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Decided to negate step-down PCB for the motor subsystem and directly power it with the 12V battery option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4c68d8577_0_26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Camille Watson</a:t>
            </a:r>
            <a:endParaRPr sz="1850"/>
          </a:p>
        </p:txBody>
      </p:sp>
      <p:sp>
        <p:nvSpPr>
          <p:cNvPr id="214" name="Google Shape;214;g184c68d8577_0_262"/>
          <p:cNvSpPr txBox="1"/>
          <p:nvPr>
            <p:ph idx="1" type="body"/>
          </p:nvPr>
        </p:nvSpPr>
        <p:spPr>
          <a:xfrm>
            <a:off x="304800" y="2094725"/>
            <a:ext cx="39840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400" u="sng"/>
              <a:t>Line Regulation</a:t>
            </a:r>
            <a:endParaRPr b="1" sz="1400" u="sng"/>
          </a:p>
        </p:txBody>
      </p:sp>
      <p:pic>
        <p:nvPicPr>
          <p:cNvPr id="215" name="Google Shape;215;g184c68d8577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75" y="4515475"/>
            <a:ext cx="3355851" cy="19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84c68d8577_0_262"/>
          <p:cNvSpPr txBox="1"/>
          <p:nvPr>
            <p:ph idx="1" type="body"/>
          </p:nvPr>
        </p:nvSpPr>
        <p:spPr>
          <a:xfrm>
            <a:off x="4779000" y="2094725"/>
            <a:ext cx="39840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400" u="sng"/>
              <a:t>Load </a:t>
            </a:r>
            <a:r>
              <a:rPr b="1" lang="en-US" sz="1400" u="sng"/>
              <a:t>Regulation</a:t>
            </a:r>
            <a:endParaRPr b="1" sz="1400" u="sng"/>
          </a:p>
        </p:txBody>
      </p:sp>
      <p:pic>
        <p:nvPicPr>
          <p:cNvPr id="217" name="Google Shape;217;g184c68d8577_0_262"/>
          <p:cNvPicPr preferRelativeResize="0"/>
          <p:nvPr/>
        </p:nvPicPr>
        <p:blipFill rotWithShape="1">
          <a:blip r:embed="rId4">
            <a:alphaModFix/>
          </a:blip>
          <a:srcRect b="0" l="0" r="0" t="9288"/>
          <a:stretch/>
        </p:blipFill>
        <p:spPr>
          <a:xfrm>
            <a:off x="4421800" y="2451437"/>
            <a:ext cx="4546000" cy="18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84c68d8577_0_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75" y="4580035"/>
            <a:ext cx="3286060" cy="19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84c68d8577_0_262"/>
          <p:cNvPicPr preferRelativeResize="0"/>
          <p:nvPr/>
        </p:nvPicPr>
        <p:blipFill rotWithShape="1">
          <a:blip r:embed="rId6">
            <a:alphaModFix/>
          </a:blip>
          <a:srcRect b="0" l="0" r="0" t="8273"/>
          <a:stretch/>
        </p:blipFill>
        <p:spPr>
          <a:xfrm>
            <a:off x="850075" y="2403525"/>
            <a:ext cx="2700849" cy="20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56a80745d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Autofocuser &amp; Img. Optimization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Albin Kyle Myscich</a:t>
            </a:r>
            <a:endParaRPr sz="1850"/>
          </a:p>
        </p:txBody>
      </p:sp>
      <p:sp>
        <p:nvSpPr>
          <p:cNvPr id="226" name="Google Shape;226;g1856a80745d_1_0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Challenges</a:t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Autofocusing software relied solely on physical modulation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 Disjointed autofocuser, image optimization, and GUI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Lesser quantitative accuracy assessment on image optimization</a:t>
            </a:r>
            <a:endParaRPr sz="1700"/>
          </a:p>
        </p:txBody>
      </p:sp>
      <p:sp>
        <p:nvSpPr>
          <p:cNvPr id="227" name="Google Shape;227;g1856a80745d_1_0"/>
          <p:cNvSpPr txBox="1"/>
          <p:nvPr>
            <p:ph idx="1" type="body"/>
          </p:nvPr>
        </p:nvSpPr>
        <p:spPr>
          <a:xfrm>
            <a:off x="45720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Solutions </a:t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28453" lvl="0" marL="457200" rtl="0" algn="l"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700"/>
              <a:t>Autofocus implements SNR to quantitatively measure non-terrestrial objects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700"/>
              <a:t>Integration between motor-backend-imager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700"/>
              <a:t>Lightweight noise, </a:t>
            </a:r>
            <a:r>
              <a:rPr lang="en-US" sz="1700"/>
              <a:t>thresholding</a:t>
            </a:r>
            <a:r>
              <a:rPr lang="en-US" sz="1700"/>
              <a:t>, centroid, and outlier detection</a:t>
            </a:r>
            <a:endParaRPr sz="1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 </a:t>
            </a:r>
            <a:endParaRPr sz="1700"/>
          </a:p>
          <a:p>
            <a:pPr indent="-328453" lvl="0" marL="457200" rtl="0" algn="l"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700"/>
              <a:t>Addition of 900+ training images for Spectral-Residual-CNN</a:t>
            </a:r>
            <a:endParaRPr sz="1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700"/>
              <a:t>Quantitative improvements in PSNR, MSE, SSIM postprocessing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56a80745d_1_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Pre-processing</a:t>
            </a:r>
            <a:endParaRPr/>
          </a:p>
          <a:p>
            <a:pPr indent="-384175" lvl="0" marL="457200" rtl="0" algn="l">
              <a:spcBef>
                <a:spcPts val="360"/>
              </a:spcBef>
              <a:spcAft>
                <a:spcPts val="0"/>
              </a:spcAft>
              <a:buSzPts val="2450"/>
              <a:buChar char="•"/>
            </a:pPr>
            <a:r>
              <a:rPr lang="en-US" sz="2450"/>
              <a:t>SNR possible if noise is measured </a:t>
            </a:r>
            <a:endParaRPr sz="2450"/>
          </a:p>
          <a:p>
            <a:pPr indent="-384175" lvl="1" marL="914400" rtl="0" algn="l">
              <a:spcBef>
                <a:spcPts val="0"/>
              </a:spcBef>
              <a:spcAft>
                <a:spcPts val="0"/>
              </a:spcAft>
              <a:buSzPts val="2450"/>
              <a:buChar char="–"/>
            </a:pPr>
            <a:r>
              <a:rPr lang="en-US" sz="2450"/>
              <a:t>e.g. in background or noise is known</a:t>
            </a:r>
            <a:endParaRPr sz="2450"/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SzPts val="2450"/>
              <a:buChar char="•"/>
            </a:pPr>
            <a:r>
              <a:rPr lang="en-US" sz="2450"/>
              <a:t>Background std. difficult to assess </a:t>
            </a:r>
            <a:endParaRPr sz="2450"/>
          </a:p>
          <a:p>
            <a:pPr indent="-384175" lvl="1" marL="914400" rtl="0" algn="l">
              <a:spcBef>
                <a:spcPts val="0"/>
              </a:spcBef>
              <a:spcAft>
                <a:spcPts val="0"/>
              </a:spcAft>
              <a:buSzPts val="2450"/>
              <a:buChar char="–"/>
            </a:pPr>
            <a:r>
              <a:rPr lang="en-US" sz="2450"/>
              <a:t>Estimated with </a:t>
            </a:r>
            <a:r>
              <a:rPr i="1" lang="en-US" sz="2450"/>
              <a:t>variance_noise()</a:t>
            </a:r>
            <a:r>
              <a:rPr lang="en-US" sz="2450"/>
              <a:t> in </a:t>
            </a:r>
            <a:endParaRPr sz="245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50"/>
              <a:t>CImag library</a:t>
            </a:r>
            <a:endParaRPr sz="2450"/>
          </a:p>
        </p:txBody>
      </p:sp>
      <p:sp>
        <p:nvSpPr>
          <p:cNvPr id="234" name="Google Shape;234;g1856a80745d_1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Autofocuser &amp; Img. Optimization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Albin Kyle Myscich</a:t>
            </a:r>
            <a:endParaRPr sz="1850"/>
          </a:p>
        </p:txBody>
      </p:sp>
      <p:pic>
        <p:nvPicPr>
          <p:cNvPr id="235" name="Google Shape;235;g1856a80745d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38" y="4262501"/>
            <a:ext cx="2426350" cy="144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856a80745d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118" y="2698950"/>
            <a:ext cx="2426356" cy="40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856a80745d_1_7"/>
          <p:cNvPicPr preferRelativeResize="0"/>
          <p:nvPr/>
        </p:nvPicPr>
        <p:blipFill rotWithShape="1">
          <a:blip r:embed="rId5">
            <a:alphaModFix/>
          </a:blip>
          <a:srcRect b="0" l="0" r="0" t="6244"/>
          <a:stretch/>
        </p:blipFill>
        <p:spPr>
          <a:xfrm>
            <a:off x="1263100" y="4847325"/>
            <a:ext cx="1828800" cy="80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g1856a80745d_1_7"/>
          <p:cNvGraphicFramePr/>
          <p:nvPr/>
        </p:nvGraphicFramePr>
        <p:xfrm>
          <a:off x="839000" y="5826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4152275"/>
                <a:gridCol w="8451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Stars can distinguished from background noise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56a80745d_1_3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Pre-processing</a:t>
            </a:r>
            <a:endParaRPr sz="2600"/>
          </a:p>
          <a:p>
            <a:pPr indent="-346075" lvl="0" marL="457200" rtl="0" algn="l">
              <a:spcBef>
                <a:spcPts val="36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Levenberg-Marquart algorithm to determine curve fitting parameters to discover the minima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US" sz="1850"/>
              <a:t>Characterizes focus, telescope and camera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US" sz="1850"/>
              <a:t>Independent of the current, absolute best focus position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US" sz="1850"/>
              <a:t>Within ~0.035% error relative to ground truth</a:t>
            </a:r>
            <a:endParaRPr sz="1850"/>
          </a:p>
        </p:txBody>
      </p:sp>
      <p:sp>
        <p:nvSpPr>
          <p:cNvPr id="245" name="Google Shape;245;g1856a80745d_1_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Autofocuser &amp; Img. Optimization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Albin Kyle Myscich</a:t>
            </a:r>
            <a:endParaRPr sz="1850"/>
          </a:p>
        </p:txBody>
      </p:sp>
      <p:pic>
        <p:nvPicPr>
          <p:cNvPr id="246" name="Google Shape;246;g1856a80745d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0" y="3947050"/>
            <a:ext cx="3197113" cy="20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856a80745d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113" y="3947050"/>
            <a:ext cx="3197113" cy="20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856a80745d_1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150" y="1573325"/>
            <a:ext cx="2791414" cy="7443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" name="Google Shape;249;g1856a80745d_1_36"/>
          <p:cNvGraphicFramePr/>
          <p:nvPr/>
        </p:nvGraphicFramePr>
        <p:xfrm>
          <a:off x="2235275" y="5944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4152275"/>
                <a:gridCol w="845100"/>
              </a:tblGrid>
              <a:tr h="3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8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Perform accurate assessments of optimal focus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56a80745d_1_1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Post-processing</a:t>
            </a:r>
            <a:endParaRPr/>
          </a:p>
        </p:txBody>
      </p:sp>
      <p:sp>
        <p:nvSpPr>
          <p:cNvPr id="256" name="Google Shape;256;g1856a80745d_1_1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Autofocuser &amp; Img. Optimization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Albin Kyle Myscich</a:t>
            </a:r>
            <a:endParaRPr sz="1850"/>
          </a:p>
        </p:txBody>
      </p:sp>
      <p:sp>
        <p:nvSpPr>
          <p:cNvPr id="257" name="Google Shape;257;g1856a80745d_1_14"/>
          <p:cNvSpPr txBox="1"/>
          <p:nvPr/>
        </p:nvSpPr>
        <p:spPr>
          <a:xfrm>
            <a:off x="457200" y="4817925"/>
            <a:ext cx="82296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b="1" lang="en-US" sz="1840">
                <a:solidFill>
                  <a:srgbClr val="000000"/>
                </a:solidFill>
              </a:rPr>
              <a:t>Original/Distorted:</a:t>
            </a:r>
            <a:endParaRPr b="1" sz="184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lang="en-US" sz="1840">
                <a:solidFill>
                  <a:srgbClr val="000000"/>
                </a:solidFill>
              </a:rPr>
              <a:t>PSNR: 62.3994; MSE: 0.2341; SSIM: 0.9996</a:t>
            </a:r>
            <a:endParaRPr b="1" sz="184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b="1" lang="en-US" sz="1840">
                <a:solidFill>
                  <a:srgbClr val="000000"/>
                </a:solidFill>
              </a:rPr>
              <a:t>Original/Predicted:</a:t>
            </a:r>
            <a:endParaRPr b="1" sz="184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lang="en-US" sz="1840">
                <a:solidFill>
                  <a:srgbClr val="000000"/>
                </a:solidFill>
              </a:rPr>
              <a:t>PSNR: 59.2085; MSE: 0.1122; SSIM: 0.9997</a:t>
            </a:r>
            <a:endParaRPr sz="1840">
              <a:solidFill>
                <a:srgbClr val="000000"/>
              </a:solidFill>
            </a:endParaRPr>
          </a:p>
        </p:txBody>
      </p:sp>
      <p:pic>
        <p:nvPicPr>
          <p:cNvPr id="258" name="Google Shape;258;g1856a80745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4877"/>
            <a:ext cx="8353425" cy="2209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g1856a80745d_1_14"/>
          <p:cNvGraphicFramePr/>
          <p:nvPr/>
        </p:nvGraphicFramePr>
        <p:xfrm>
          <a:off x="2059025" y="6020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4152275"/>
                <a:gridCol w="8451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Images captured can be optimized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65" name="Google Shape;2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25" y="2231646"/>
            <a:ext cx="3042551" cy="3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26" y="2144665"/>
            <a:ext cx="362902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 txBox="1"/>
          <p:nvPr/>
        </p:nvSpPr>
        <p:spPr>
          <a:xfrm>
            <a:off x="2257200" y="6209000"/>
            <a:ext cx="4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Autofocusing program to motor subsystem integration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56a80745d_2_60"/>
          <p:cNvSpPr txBox="1"/>
          <p:nvPr>
            <p:ph type="title"/>
          </p:nvPr>
        </p:nvSpPr>
        <p:spPr>
          <a:xfrm>
            <a:off x="457200" y="862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73" name="Google Shape;273;g1856a80745d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829" y="1942213"/>
            <a:ext cx="2405971" cy="18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856a80745d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75" y="1923362"/>
            <a:ext cx="2306724" cy="19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856a80745d_2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61" y="1942225"/>
            <a:ext cx="2131526" cy="18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856a80745d_2_60"/>
          <p:cNvSpPr txBox="1"/>
          <p:nvPr/>
        </p:nvSpPr>
        <p:spPr>
          <a:xfrm>
            <a:off x="503925" y="3872163"/>
            <a:ext cx="1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Step Count = 0</a:t>
            </a:r>
            <a:endParaRPr b="1"/>
          </a:p>
        </p:txBody>
      </p:sp>
      <p:sp>
        <p:nvSpPr>
          <p:cNvPr id="277" name="Google Shape;277;g1856a80745d_2_60"/>
          <p:cNvSpPr txBox="1"/>
          <p:nvPr/>
        </p:nvSpPr>
        <p:spPr>
          <a:xfrm>
            <a:off x="6022925" y="38344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Step Count = 2055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8" name="Google Shape;278;g1856a80745d_2_60"/>
          <p:cNvSpPr txBox="1"/>
          <p:nvPr/>
        </p:nvSpPr>
        <p:spPr>
          <a:xfrm>
            <a:off x="3022913" y="383446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Step Count = 2050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(out of error threshold)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79" name="Google Shape;279;g1856a80745d_2_60"/>
          <p:cNvCxnSpPr/>
          <p:nvPr/>
        </p:nvCxnSpPr>
        <p:spPr>
          <a:xfrm flipH="1" rot="10800000">
            <a:off x="2737536" y="2768837"/>
            <a:ext cx="6318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g1856a80745d_2_60"/>
          <p:cNvCxnSpPr/>
          <p:nvPr/>
        </p:nvCxnSpPr>
        <p:spPr>
          <a:xfrm flipH="1" rot="10800000">
            <a:off x="5671849" y="2768837"/>
            <a:ext cx="6318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81" name="Google Shape;281;g1856a80745d_2_60"/>
          <p:cNvGraphicFramePr/>
          <p:nvPr/>
        </p:nvGraphicFramePr>
        <p:xfrm>
          <a:off x="457188" y="49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1542100"/>
                <a:gridCol w="1542100"/>
                <a:gridCol w="1411575"/>
              </a:tblGrid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Buck Converter Circuit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</a:t>
                      </a:r>
                      <a:r>
                        <a:rPr b="1" baseline="-25000" lang="en-US"/>
                        <a:t>in</a:t>
                      </a:r>
                      <a:endParaRPr b="1"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</a:t>
                      </a:r>
                      <a:r>
                        <a:rPr b="1" baseline="-25000" lang="en-US"/>
                        <a:t>out</a:t>
                      </a:r>
                      <a:r>
                        <a:rPr b="1" lang="en-US"/>
                        <a:t> (Without Load)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b="1" baseline="-25000" lang="en-US">
                          <a:solidFill>
                            <a:srgbClr val="000000"/>
                          </a:solidFill>
                        </a:rPr>
                        <a:t>out</a:t>
                      </a:r>
                      <a:r>
                        <a:rPr b="1" lang="en-US">
                          <a:solidFill>
                            <a:srgbClr val="000000"/>
                          </a:solidFill>
                        </a:rPr>
                        <a:t> (Without Load)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 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4.988 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4.978 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 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4.988 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4.978 V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2" name="Google Shape;282;g1856a80745d_2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775" y="4812611"/>
            <a:ext cx="3188025" cy="206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856a80745d_2_60"/>
          <p:cNvSpPr txBox="1"/>
          <p:nvPr/>
        </p:nvSpPr>
        <p:spPr>
          <a:xfrm>
            <a:off x="2257188" y="1492775"/>
            <a:ext cx="4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subsystem to Imager subsystem integration</a:t>
            </a:r>
            <a:endParaRPr/>
          </a:p>
        </p:txBody>
      </p:sp>
      <p:sp>
        <p:nvSpPr>
          <p:cNvPr id="284" name="Google Shape;284;g1856a80745d_2_60"/>
          <p:cNvSpPr txBox="1"/>
          <p:nvPr/>
        </p:nvSpPr>
        <p:spPr>
          <a:xfrm>
            <a:off x="2257188" y="4499325"/>
            <a:ext cx="4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 to motor and devboard systems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90" name="Google Shape;290;p7"/>
          <p:cNvSpPr txBox="1"/>
          <p:nvPr>
            <p:ph idx="1" type="body"/>
          </p:nvPr>
        </p:nvSpPr>
        <p:spPr>
          <a:xfrm>
            <a:off x="457200" y="18528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Current status:</a:t>
            </a:r>
            <a:endParaRPr/>
          </a:p>
          <a:p>
            <a:pPr indent="-326469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2500"/>
              <a:buChar char="–"/>
            </a:pPr>
            <a:r>
              <a:rPr lang="en-US"/>
              <a:t> I</a:t>
            </a:r>
            <a:r>
              <a:rPr lang="en-US"/>
              <a:t>ntegration/validation complete for</a:t>
            </a:r>
            <a:endParaRPr/>
          </a:p>
          <a:p>
            <a:pPr indent="-271780" lvl="2" marL="1143000" rtl="0" algn="l">
              <a:spcBef>
                <a:spcPts val="640"/>
              </a:spcBef>
              <a:spcAft>
                <a:spcPts val="0"/>
              </a:spcAft>
              <a:buSzPct val="114285"/>
              <a:buChar char="•"/>
            </a:pPr>
            <a:r>
              <a:rPr lang="en-US" sz="2800"/>
              <a:t>Power supply to motor/devboard subsystems</a:t>
            </a:r>
            <a:endParaRPr sz="2800"/>
          </a:p>
          <a:p>
            <a:pPr indent="-271780" lvl="2" marL="1143000" rtl="0" algn="l">
              <a:spcBef>
                <a:spcPts val="640"/>
              </a:spcBef>
              <a:spcAft>
                <a:spcPts val="0"/>
              </a:spcAft>
              <a:buSzPct val="114285"/>
              <a:buChar char="•"/>
            </a:pPr>
            <a:r>
              <a:rPr lang="en-US" sz="2800"/>
              <a:t>Motor subsystem to imager subsystem</a:t>
            </a:r>
            <a:endParaRPr sz="2800"/>
          </a:p>
          <a:p>
            <a:pPr indent="-271780" lvl="2" marL="1143000" rtl="0" algn="l">
              <a:spcBef>
                <a:spcPts val="640"/>
              </a:spcBef>
              <a:spcAft>
                <a:spcPts val="0"/>
              </a:spcAft>
              <a:buSzPct val="114285"/>
              <a:buChar char="•"/>
            </a:pPr>
            <a:r>
              <a:rPr lang="en-US" sz="2800"/>
              <a:t>Motor subsystem to autofocuser subsystem</a:t>
            </a:r>
            <a:endParaRPr sz="2800"/>
          </a:p>
          <a:p>
            <a:pPr indent="-252094" lvl="2" marL="11430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Imager subsystem to User Interface</a:t>
            </a:r>
            <a:endParaRPr/>
          </a:p>
          <a:p>
            <a:pPr indent="-326469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2500"/>
              <a:buChar char="–"/>
            </a:pPr>
            <a:r>
              <a:rPr lang="en-US" sz="2800"/>
              <a:t>Integration </a:t>
            </a:r>
            <a:r>
              <a:rPr lang="en-US"/>
              <a:t>to be </a:t>
            </a:r>
            <a:r>
              <a:rPr lang="en-US" sz="2800"/>
              <a:t>completed f</a:t>
            </a:r>
            <a:r>
              <a:rPr lang="en-US"/>
              <a:t>or autofocuser subsystem to imager subsystem during live operation</a:t>
            </a:r>
            <a:r>
              <a:rPr lang="en-US" sz="2800"/>
              <a:t>, not yet validated </a:t>
            </a:r>
            <a:endParaRPr/>
          </a:p>
          <a:p>
            <a:pPr indent="-326469" lvl="1" marL="742950" rtl="0" algn="l">
              <a:spcBef>
                <a:spcPts val="640"/>
              </a:spcBef>
              <a:spcAft>
                <a:spcPts val="0"/>
              </a:spcAft>
              <a:buSzPct val="112500"/>
              <a:buChar char="–"/>
            </a:pPr>
            <a:r>
              <a:rPr lang="en-US"/>
              <a:t>End - end system validation to be completed 11/25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4c68d8577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1" name="Google Shape;111;g184c68d8577_0_51"/>
          <p:cNvSpPr txBox="1"/>
          <p:nvPr>
            <p:ph idx="1" type="body"/>
          </p:nvPr>
        </p:nvSpPr>
        <p:spPr>
          <a:xfrm>
            <a:off x="72300" y="1852875"/>
            <a:ext cx="44997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81317" lvl="0" marL="342900" rtl="0" algn="l">
              <a:spcBef>
                <a:spcPts val="0"/>
              </a:spcBef>
              <a:spcAft>
                <a:spcPts val="0"/>
              </a:spcAft>
              <a:buSzPct val="96296"/>
              <a:buChar char="•"/>
            </a:pPr>
            <a:r>
              <a:rPr lang="en-US" sz="2700"/>
              <a:t>Telescope focusing &amp; image processing automation</a:t>
            </a:r>
            <a:endParaRPr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Product Will:</a:t>
            </a:r>
            <a:endParaRPr b="1" i="1"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Stream current images to dev board using an imager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Autofocus using a stepper motor interface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Display focused image post processing through a GUI</a:t>
            </a:r>
            <a:endParaRPr sz="2600"/>
          </a:p>
        </p:txBody>
      </p:sp>
      <p:pic>
        <p:nvPicPr>
          <p:cNvPr id="112" name="Google Shape;112;g184c68d8577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96328"/>
            <a:ext cx="4499700" cy="207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4c68d8577_0_16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cxnSp>
        <p:nvCxnSpPr>
          <p:cNvPr id="118" name="Google Shape;118;g184c68d8577_0_168"/>
          <p:cNvCxnSpPr/>
          <p:nvPr/>
        </p:nvCxnSpPr>
        <p:spPr>
          <a:xfrm flipH="1" rot="10800000">
            <a:off x="6390950" y="2941325"/>
            <a:ext cx="772500" cy="3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g184c68d8577_0_168"/>
          <p:cNvSpPr txBox="1"/>
          <p:nvPr/>
        </p:nvSpPr>
        <p:spPr>
          <a:xfrm>
            <a:off x="7197200" y="4389625"/>
            <a:ext cx="17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sp>
        <p:nvSpPr>
          <p:cNvPr id="120" name="Google Shape;120;g184c68d8577_0_168"/>
          <p:cNvSpPr txBox="1"/>
          <p:nvPr/>
        </p:nvSpPr>
        <p:spPr>
          <a:xfrm>
            <a:off x="1165925" y="5031350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E599"/>
                </a:highlight>
              </a:rPr>
              <a:t>Power Supply </a:t>
            </a:r>
            <a:r>
              <a:rPr lang="en-US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1" name="Google Shape;121;g184c68d8577_0_168"/>
          <p:cNvSpPr txBox="1"/>
          <p:nvPr/>
        </p:nvSpPr>
        <p:spPr>
          <a:xfrm>
            <a:off x="2663588" y="4923650"/>
            <a:ext cx="14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E06666"/>
                </a:highlight>
              </a:rPr>
              <a:t>Motor Assembly</a:t>
            </a:r>
            <a:endParaRPr>
              <a:solidFill>
                <a:schemeClr val="dk1"/>
              </a:solidFill>
              <a:highlight>
                <a:srgbClr val="E06666"/>
              </a:highlight>
            </a:endParaRPr>
          </a:p>
        </p:txBody>
      </p:sp>
      <p:pic>
        <p:nvPicPr>
          <p:cNvPr id="122" name="Google Shape;122;g184c68d8577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825" y="1940400"/>
            <a:ext cx="1889350" cy="236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84c68d8577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801486" y="238388"/>
            <a:ext cx="2879176" cy="62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84c68d8577_0_168"/>
          <p:cNvSpPr txBox="1"/>
          <p:nvPr/>
        </p:nvSpPr>
        <p:spPr>
          <a:xfrm>
            <a:off x="4161276" y="5031350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B6D7A8"/>
                </a:highlight>
              </a:rPr>
              <a:t>Imager </a:t>
            </a:r>
            <a:r>
              <a:rPr lang="en-US">
                <a:highlight>
                  <a:srgbClr val="B6D7A8"/>
                </a:highlight>
              </a:rPr>
              <a:t>Assembly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125" name="Google Shape;125;g184c68d8577_0_168"/>
          <p:cNvSpPr/>
          <p:nvPr/>
        </p:nvSpPr>
        <p:spPr>
          <a:xfrm>
            <a:off x="302875" y="2120150"/>
            <a:ext cx="2834100" cy="2055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84c68d8577_0_168"/>
          <p:cNvSpPr/>
          <p:nvPr/>
        </p:nvSpPr>
        <p:spPr>
          <a:xfrm>
            <a:off x="3480863" y="2120150"/>
            <a:ext cx="1304700" cy="18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84c68d8577_0_168"/>
          <p:cNvSpPr/>
          <p:nvPr/>
        </p:nvSpPr>
        <p:spPr>
          <a:xfrm>
            <a:off x="4910925" y="2596100"/>
            <a:ext cx="1304700" cy="1081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4c68d8577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Assembly Subsystem: Overview/Specifications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Alonna Too-Chiobi</a:t>
            </a:r>
            <a:endParaRPr/>
          </a:p>
        </p:txBody>
      </p:sp>
      <p:sp>
        <p:nvSpPr>
          <p:cNvPr id="134" name="Google Shape;134;g184c68d8577_2_0"/>
          <p:cNvSpPr txBox="1"/>
          <p:nvPr>
            <p:ph idx="1" type="body"/>
          </p:nvPr>
        </p:nvSpPr>
        <p:spPr>
          <a:xfrm>
            <a:off x="1894050" y="5078425"/>
            <a:ext cx="5355900" cy="15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Read rotation instructions determined by the Image Processing Program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Executes precise rotations in clockwise and counterclockwise directions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Convert electrical energy into mechanical energy used to rotate the telescope focuser rack</a:t>
            </a:r>
            <a:endParaRPr sz="1400"/>
          </a:p>
        </p:txBody>
      </p:sp>
      <p:sp>
        <p:nvSpPr>
          <p:cNvPr id="135" name="Google Shape;135;g184c68d8577_2_0"/>
          <p:cNvSpPr txBox="1"/>
          <p:nvPr>
            <p:ph type="title"/>
          </p:nvPr>
        </p:nvSpPr>
        <p:spPr>
          <a:xfrm>
            <a:off x="1470625" y="2357749"/>
            <a:ext cx="1691700" cy="40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Block Diagram</a:t>
            </a:r>
            <a:endParaRPr b="0" sz="1700" u="sng"/>
          </a:p>
        </p:txBody>
      </p:sp>
      <p:pic>
        <p:nvPicPr>
          <p:cNvPr id="136" name="Google Shape;136;g184c68d857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13" y="2758249"/>
            <a:ext cx="6202775" cy="21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53de9de61_0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Assembly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Alonna Too-Chiobi</a:t>
            </a:r>
            <a:endParaRPr sz="1850"/>
          </a:p>
        </p:txBody>
      </p:sp>
      <p:sp>
        <p:nvSpPr>
          <p:cNvPr id="143" name="Google Shape;143;g1853de9de61_0_6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Challenges</a:t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Initial motor’s torque rating was insufficient for added load on Crayford Focuser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New motor’s size caused misalignment between focuser shaft and motor arm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New motor had a larger step angle therefore reducing precision </a:t>
            </a:r>
            <a:endParaRPr sz="1700"/>
          </a:p>
        </p:txBody>
      </p:sp>
      <p:sp>
        <p:nvSpPr>
          <p:cNvPr id="144" name="Google Shape;144;g1853de9de61_0_6"/>
          <p:cNvSpPr txBox="1"/>
          <p:nvPr>
            <p:ph idx="1" type="body"/>
          </p:nvPr>
        </p:nvSpPr>
        <p:spPr>
          <a:xfrm>
            <a:off x="45720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Solutions </a:t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Calculated new torque needed to adjust focuser and obtained a stepper motor with the desired rating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Designed, printed, and implemented a gear combination to change the position of rotary motion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Incorporated a “Half-Stepping” technique in the motor control program to reduce the step angle by a factor of 2 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53de9de61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Assembly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Alonna Too-Chiobi</a:t>
            </a:r>
            <a:endParaRPr sz="1850"/>
          </a:p>
        </p:txBody>
      </p:sp>
      <p:graphicFrame>
        <p:nvGraphicFramePr>
          <p:cNvPr id="151" name="Google Shape;151;g1853de9de61_0_12"/>
          <p:cNvGraphicFramePr/>
          <p:nvPr/>
        </p:nvGraphicFramePr>
        <p:xfrm>
          <a:off x="952500" y="215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2512750"/>
                <a:gridCol w="1106750"/>
                <a:gridCol w="997950"/>
                <a:gridCol w="1173750"/>
                <a:gridCol w="1447800"/>
              </a:tblGrid>
              <a:tr h="3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Item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Spec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Nominal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Angle Error (degrees)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±2.7°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-2.25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+1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Item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Ratio </a:t>
                      </a:r>
                      <a:r>
                        <a:rPr lang="en-US" sz="1100"/>
                        <a:t>(driven/driver)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Motor Arm Rotation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Focus Rack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 Rotation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Gear Assembly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1.667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400 steps for 360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°</a:t>
                      </a:r>
                      <a:r>
                        <a:rPr lang="en-US" sz="1100"/>
                        <a:t>rotation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666.8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steps for 360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°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rotation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2" name="Google Shape;152;g1853de9de61_0_12"/>
          <p:cNvGraphicFramePr/>
          <p:nvPr/>
        </p:nvGraphicFramePr>
        <p:xfrm>
          <a:off x="952500" y="4277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3619500"/>
                <a:gridCol w="997950"/>
              </a:tblGrid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Access “telescopeInput.txt” and execute rotation instructions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Perform precise rotations within accepted error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Adjust telescope’s focus via gear assembly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4c68d8577_0_2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&amp; GUI Subsystem: Overview/Specifications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Joseph Basdeo</a:t>
            </a:r>
            <a:endParaRPr/>
          </a:p>
        </p:txBody>
      </p:sp>
      <p:sp>
        <p:nvSpPr>
          <p:cNvPr id="159" name="Google Shape;159;g184c68d8577_0_228"/>
          <p:cNvSpPr txBox="1"/>
          <p:nvPr>
            <p:ph idx="1" type="body"/>
          </p:nvPr>
        </p:nvSpPr>
        <p:spPr>
          <a:xfrm>
            <a:off x="4644000" y="2049275"/>
            <a:ext cx="4042800" cy="28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Specifications: </a:t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Stream image data to autofocusing program in form of video or picture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Capture low light images of astronomical objects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Load and display captured images from image folder directory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Mounting assembly must be able to be positioned and removed without damaging telescope or other components</a:t>
            </a:r>
            <a:endParaRPr sz="1700"/>
          </a:p>
        </p:txBody>
      </p:sp>
      <p:sp>
        <p:nvSpPr>
          <p:cNvPr id="160" name="Google Shape;160;g184c68d8577_0_228"/>
          <p:cNvSpPr txBox="1"/>
          <p:nvPr>
            <p:ph type="title"/>
          </p:nvPr>
        </p:nvSpPr>
        <p:spPr>
          <a:xfrm>
            <a:off x="457200" y="2049275"/>
            <a:ext cx="1691700" cy="73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GUI Block Diagram</a:t>
            </a:r>
            <a:endParaRPr b="0" sz="1700" u="sng"/>
          </a:p>
        </p:txBody>
      </p:sp>
      <p:pic>
        <p:nvPicPr>
          <p:cNvPr id="161" name="Google Shape;161;g184c68d8577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00" y="2678875"/>
            <a:ext cx="4339199" cy="370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4c68d8577_0_23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&amp; GUI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Joseph Basdeo</a:t>
            </a:r>
            <a:endParaRPr sz="1850"/>
          </a:p>
        </p:txBody>
      </p:sp>
      <p:sp>
        <p:nvSpPr>
          <p:cNvPr id="168" name="Google Shape;168;g184c68d8577_0_235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Challenges</a:t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Default camera settings were not sufficient enough to capture light admittance of stars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Different eyepieces require different eye relief distances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Telescope mount was not able to properly balance telescope during observations</a:t>
            </a:r>
            <a:endParaRPr sz="1700"/>
          </a:p>
        </p:txBody>
      </p:sp>
      <p:sp>
        <p:nvSpPr>
          <p:cNvPr id="169" name="Google Shape;169;g184c68d8577_0_235"/>
          <p:cNvSpPr txBox="1"/>
          <p:nvPr>
            <p:ph idx="1" type="body"/>
          </p:nvPr>
        </p:nvSpPr>
        <p:spPr>
          <a:xfrm>
            <a:off x="45720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/>
              <a:t>Solutions </a:t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Tested different ISO and shutter speed input values to gather low light images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Accounted for the possible position changes of the camera in mounting design. Allows for mount to be adjusted per different eyepieces.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Calculated required counter weight component sufficient to balance load with all project components. Tested and verified telescope balance.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4c68d8577_0_24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&amp; GUI Subsystem: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Joseph Basdeo</a:t>
            </a:r>
            <a:endParaRPr sz="1850"/>
          </a:p>
        </p:txBody>
      </p:sp>
      <p:graphicFrame>
        <p:nvGraphicFramePr>
          <p:cNvPr id="176" name="Google Shape;176;g184c68d8577_0_242"/>
          <p:cNvGraphicFramePr/>
          <p:nvPr/>
        </p:nvGraphicFramePr>
        <p:xfrm>
          <a:off x="457200" y="2049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{A6390240-6D64-44C5-BD8A-258CC654D0C3}</a:tableStyleId>
              </a:tblPr>
              <a:tblGrid>
                <a:gridCol w="3619500"/>
                <a:gridCol w="997950"/>
              </a:tblGrid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Capture astronomical images in low light setting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Save and load captured images to imager folder directory through user GUI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Adjust imager mount position based on the current eyepiece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7" name="Google Shape;177;g184c68d8577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0" y="4422649"/>
            <a:ext cx="1416774" cy="17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84c68d8577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000" y="4422650"/>
            <a:ext cx="1968598" cy="17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84c68d8577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475" y="4470600"/>
            <a:ext cx="2149177" cy="17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84c68d8577_0_242"/>
          <p:cNvSpPr txBox="1"/>
          <p:nvPr/>
        </p:nvSpPr>
        <p:spPr>
          <a:xfrm>
            <a:off x="105488" y="6342075"/>
            <a:ext cx="17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r>
              <a:rPr lang="en-US"/>
              <a:t>Menu</a:t>
            </a:r>
            <a:endParaRPr/>
          </a:p>
        </p:txBody>
      </p:sp>
      <p:sp>
        <p:nvSpPr>
          <p:cNvPr id="181" name="Google Shape;181;g184c68d8577_0_242"/>
          <p:cNvSpPr txBox="1"/>
          <p:nvPr/>
        </p:nvSpPr>
        <p:spPr>
          <a:xfrm>
            <a:off x="1974050" y="6234375"/>
            <a:ext cx="17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folder of camera captures</a:t>
            </a:r>
            <a:endParaRPr/>
          </a:p>
        </p:txBody>
      </p:sp>
      <p:pic>
        <p:nvPicPr>
          <p:cNvPr id="182" name="Google Shape;182;g184c68d8577_0_242"/>
          <p:cNvPicPr preferRelativeResize="0"/>
          <p:nvPr/>
        </p:nvPicPr>
        <p:blipFill rotWithShape="1">
          <a:blip r:embed="rId6">
            <a:alphaModFix/>
          </a:blip>
          <a:srcRect b="35539" l="59308" r="15377" t="25117"/>
          <a:stretch/>
        </p:blipFill>
        <p:spPr>
          <a:xfrm>
            <a:off x="6537625" y="218361"/>
            <a:ext cx="2149174" cy="188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84c68d8577_0_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7625" y="2775675"/>
            <a:ext cx="2149174" cy="1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84c68d8577_0_242"/>
          <p:cNvSpPr txBox="1"/>
          <p:nvPr/>
        </p:nvSpPr>
        <p:spPr>
          <a:xfrm>
            <a:off x="4208800" y="6126525"/>
            <a:ext cx="17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Display (Moon, 30x magnification)</a:t>
            </a:r>
            <a:endParaRPr/>
          </a:p>
        </p:txBody>
      </p:sp>
      <p:sp>
        <p:nvSpPr>
          <p:cNvPr id="185" name="Google Shape;185;g184c68d8577_0_242"/>
          <p:cNvSpPr txBox="1"/>
          <p:nvPr/>
        </p:nvSpPr>
        <p:spPr>
          <a:xfrm>
            <a:off x="6727963" y="2104675"/>
            <a:ext cx="17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Mars, 83.33x magnification</a:t>
            </a:r>
            <a:endParaRPr/>
          </a:p>
        </p:txBody>
      </p:sp>
      <p:sp>
        <p:nvSpPr>
          <p:cNvPr id="186" name="Google Shape;186;g184c68d8577_0_242"/>
          <p:cNvSpPr txBox="1"/>
          <p:nvPr/>
        </p:nvSpPr>
        <p:spPr>
          <a:xfrm>
            <a:off x="6727963" y="4526000"/>
            <a:ext cx="17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 in Orion</a:t>
            </a:r>
            <a:r>
              <a:rPr lang="en-US"/>
              <a:t>, 83.33x magnification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